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56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8" r:id="rId4"/>
    <p:sldId id="257" r:id="rId5"/>
    <p:sldId id="270" r:id="rId6"/>
    <p:sldId id="259" r:id="rId7"/>
    <p:sldId id="262" r:id="rId8"/>
    <p:sldId id="264" r:id="rId9"/>
    <p:sldId id="266" r:id="rId10"/>
    <p:sldId id="267" r:id="rId11"/>
    <p:sldId id="269" r:id="rId12"/>
    <p:sldId id="271" r:id="rId13"/>
    <p:sldId id="268" r:id="rId14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6">
          <p15:clr>
            <a:srgbClr val="A4A3A4"/>
          </p15:clr>
        </p15:guide>
        <p15:guide id="2" orient="horz" pos="1567">
          <p15:clr>
            <a:srgbClr val="A4A3A4"/>
          </p15:clr>
        </p15:guide>
        <p15:guide id="3" orient="horz" pos="234">
          <p15:clr>
            <a:srgbClr val="A4A3A4"/>
          </p15:clr>
        </p15:guide>
        <p15:guide id="4" orient="horz" pos="658">
          <p15:clr>
            <a:srgbClr val="A4A3A4"/>
          </p15:clr>
        </p15:guide>
        <p15:guide id="5" orient="horz" pos="201">
          <p15:clr>
            <a:srgbClr val="A4A3A4"/>
          </p15:clr>
        </p15:guide>
        <p15:guide id="6" orient="horz" pos="1206">
          <p15:clr>
            <a:srgbClr val="A4A3A4"/>
          </p15:clr>
        </p15:guide>
        <p15:guide id="7" pos="4314">
          <p15:clr>
            <a:srgbClr val="A4A3A4"/>
          </p15:clr>
        </p15:guide>
        <p15:guide id="8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48"/>
  </p:normalViewPr>
  <p:slideViewPr>
    <p:cSldViewPr snapToGrid="0" snapToObjects="1">
      <p:cViewPr varScale="1">
        <p:scale>
          <a:sx n="156" d="100"/>
          <a:sy n="156" d="100"/>
        </p:scale>
        <p:origin x="584" y="168"/>
      </p:cViewPr>
      <p:guideLst>
        <p:guide orient="horz" pos="1106"/>
        <p:guide orient="horz" pos="1567"/>
        <p:guide orient="horz" pos="234"/>
        <p:guide orient="horz" pos="658"/>
        <p:guide orient="horz" pos="201"/>
        <p:guide orient="horz" pos="1206"/>
        <p:guide pos="4314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A522-022A-DE42-AE0F-3F297654DEB1}" type="datetime1">
              <a:rPr lang="de-DE" smtClean="0"/>
              <a:t>13.09.24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9674F-4B0E-DA42-8186-0A7D4E7C2C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099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9775B-D8D0-A847-ABC6-465B2BAD3F7E}" type="datetime1">
              <a:rPr lang="de-DE" smtClean="0"/>
              <a:t>13.09.24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66EF-51AE-2C40-8C95-8EB2C49369B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46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66EF-51AE-2C40-8C95-8EB2C49369B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8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66EF-51AE-2C40-8C95-8EB2C49369B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324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66EF-51AE-2C40-8C95-8EB2C49369B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69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998828" y="1539166"/>
            <a:ext cx="6687972" cy="13144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74195-E484-1B40-B38E-4B13F85AB0E2}" type="datetime1">
              <a:rPr lang="en-IN" smtClean="0"/>
              <a:t>13/09/24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31121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8C536-7E5F-2641-BD62-258620749060}" type="datetime1">
              <a:rPr lang="en-IN" smtClean="0"/>
              <a:t>13/09/24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6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998828" y="1551633"/>
            <a:ext cx="6687972" cy="269960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Textfeld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A68A-CC2C-344D-BD21-6DEC00864721}" type="datetime1">
              <a:rPr lang="en-IN" smtClean="0"/>
              <a:t>13/09/24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768323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8828" y="1539167"/>
            <a:ext cx="6687972" cy="305545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EF6F-5D82-2D41-B816-9E0E519642EA}" type="datetime1">
              <a:rPr lang="en-IN" smtClean="0"/>
              <a:t>13/09/24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53366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695A3-1565-0340-92B6-AC9FEE0890A4}" type="datetime1">
              <a:rPr lang="en-IN" smtClean="0"/>
              <a:t>13/09/24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998828" y="1190443"/>
            <a:ext cx="6687972" cy="4397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baseline="0"/>
            </a:lvl1pPr>
          </a:lstStyle>
          <a:p>
            <a:pPr lvl="0"/>
            <a:r>
              <a:rPr lang="de-DE" dirty="0"/>
              <a:t>Abschnittsüberschrift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98828" y="1700616"/>
            <a:ext cx="6687972" cy="27541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i="0" baseline="0"/>
            </a:lvl1pPr>
          </a:lstStyle>
          <a:p>
            <a:pPr lvl="0"/>
            <a:r>
              <a:rPr lang="de-DE" dirty="0"/>
              <a:t>Fließtext </a:t>
            </a:r>
          </a:p>
        </p:txBody>
      </p:sp>
    </p:spTree>
    <p:extLst>
      <p:ext uri="{BB962C8B-B14F-4D97-AF65-F5344CB8AC3E}">
        <p14:creationId xmlns:p14="http://schemas.microsoft.com/office/powerpoint/2010/main" val="782077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EBAE0-9615-CF43-9A36-D12D8EBD82F8}" type="datetime1">
              <a:rPr lang="en-IN" smtClean="0"/>
              <a:t>13/09/24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080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5DDA5-44D7-7F4B-8D50-4BCE6A9F7141}" type="datetime1">
              <a:rPr lang="en-IN" smtClean="0"/>
              <a:t>13/09/24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1998828" y="1539166"/>
            <a:ext cx="6687972" cy="131445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2186082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BC46A-5EE9-3142-B6F6-79DCF743BF5E}" type="datetime1">
              <a:rPr lang="en-IN" smtClean="0"/>
              <a:t>13/09/24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998828" y="1551633"/>
            <a:ext cx="6687972" cy="2699602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Textfeld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418646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86A03-933C-D54D-89B6-305DF5202DC6}" type="datetime1">
              <a:rPr lang="en-IN" smtClean="0"/>
              <a:t>13/09/24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1998828" y="1539167"/>
            <a:ext cx="6687972" cy="305545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1998828" y="685957"/>
            <a:ext cx="6687972" cy="85321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141222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60C9B-7743-AA46-BA2B-4B602B0E49F5}" type="datetime1">
              <a:rPr lang="en-IN" smtClean="0"/>
              <a:t>13/09/24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979613" y="1199436"/>
            <a:ext cx="6707187" cy="4397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de-DE" dirty="0"/>
              <a:t>Abschnittsüberschrift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79613" y="1700616"/>
            <a:ext cx="6707187" cy="27541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 baseline="0"/>
            </a:lvl1pPr>
          </a:lstStyle>
          <a:p>
            <a:pPr lvl="0"/>
            <a:r>
              <a:rPr lang="de-DE" dirty="0"/>
              <a:t>Fließtext </a:t>
            </a:r>
          </a:p>
        </p:txBody>
      </p:sp>
    </p:spTree>
    <p:extLst>
      <p:ext uri="{BB962C8B-B14F-4D97-AF65-F5344CB8AC3E}">
        <p14:creationId xmlns:p14="http://schemas.microsoft.com/office/powerpoint/2010/main" val="8659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98828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A07419E-082C-5E41-87C1-64A7E2DEE0CC}" type="datetime1">
              <a:rPr lang="en-IN" smtClean="0"/>
              <a:t>13/09/24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C3120745-8FFD-374C-AABB-B6A0C26225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8343" t="37504" r="18368" b="37306"/>
          <a:stretch/>
        </p:blipFill>
        <p:spPr>
          <a:xfrm>
            <a:off x="6979534" y="0"/>
            <a:ext cx="2164466" cy="861527"/>
          </a:xfrm>
          <a:prstGeom prst="rect">
            <a:avLst/>
          </a:prstGeom>
        </p:spPr>
      </p:pic>
      <p:pic>
        <p:nvPicPr>
          <p:cNvPr id="10" name="Bild 6">
            <a:extLst>
              <a:ext uri="{FF2B5EF4-FFF2-40B4-BE49-F238E27FC236}">
                <a16:creationId xmlns:a16="http://schemas.microsoft.com/office/drawing/2014/main" id="{BA2D0BD3-74CB-0D4F-9E23-0F4077C29C3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190592"/>
            <a:ext cx="17145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4" r:id="rId4"/>
    <p:sldLayoutId id="2147483661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457200" rtl="0" eaLnBrk="1" latinLnBrk="0" hangingPunct="1">
        <a:spcBef>
          <a:spcPts val="1200"/>
        </a:spcBef>
        <a:buClrTx/>
        <a:buSzPct val="100000"/>
        <a:buFont typeface="Wingdings" charset="2"/>
        <a:buChar char="§"/>
        <a:defRPr lang="de-DE" sz="2400" b="1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0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kern="1200" baseline="0" dirty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998828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709E1F03-02FC-BB43-B92F-9D05F42AD1E8}" type="datetime1">
              <a:rPr lang="en-IN" smtClean="0"/>
              <a:t>13/09/24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271DC61-FD4F-6F42-810D-876D2F91EC3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190592"/>
            <a:ext cx="1714500" cy="495300"/>
          </a:xfrm>
          <a:prstGeom prst="rect">
            <a:avLst/>
          </a:prstGeom>
        </p:spPr>
      </p:pic>
      <p:pic>
        <p:nvPicPr>
          <p:cNvPr id="9" name="Grafik 6">
            <a:extLst>
              <a:ext uri="{FF2B5EF4-FFF2-40B4-BE49-F238E27FC236}">
                <a16:creationId xmlns:a16="http://schemas.microsoft.com/office/drawing/2014/main" id="{691ECF9B-E342-FA43-9642-4C86531E6D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350" t="43863" r="36065" b="48359"/>
          <a:stretch/>
        </p:blipFill>
        <p:spPr>
          <a:xfrm>
            <a:off x="8084457" y="289028"/>
            <a:ext cx="1045029" cy="2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9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58" r:id="rId3"/>
    <p:sldLayoutId id="2147483659" r:id="rId4"/>
    <p:sldLayoutId id="2147483660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4000" indent="-234000" algn="l" defTabSz="457200" rtl="0" eaLnBrk="1" latinLnBrk="0" hangingPunct="1">
        <a:spcBef>
          <a:spcPts val="1200"/>
        </a:spcBef>
        <a:buClrTx/>
        <a:buSzPct val="100000"/>
        <a:buFont typeface="Wingdings" charset="2"/>
        <a:buChar char="§"/>
        <a:defRPr lang="de-DE" sz="2400" b="1" i="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1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b="0" i="0" kern="1200" baseline="0" dirty="0" smtClean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lang="de-DE" sz="2000" kern="1200" baseline="0" dirty="0">
          <a:solidFill>
            <a:schemeClr val="accent4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datasheets.com/categories?parametric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ovk/masters-thesis/tree/main/prompt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github.com/oovk/masters-thesis/blob/main/notebooks/Thesis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owlready2.readthedocs.io/en/latest/index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ovk/masters-thesis/blob/main/OntoFiles/AmpKB.rdf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ovk/masters-thesis/blob/main/notebooks/Thesis.ipynb" TargetMode="Externa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5527222" y="4420564"/>
            <a:ext cx="3551464" cy="665431"/>
          </a:xfrm>
        </p:spPr>
        <p:txBody>
          <a:bodyPr>
            <a:noAutofit/>
          </a:bodyPr>
          <a:lstStyle/>
          <a:p>
            <a:r>
              <a:rPr lang="de-DE" sz="1800" dirty="0" err="1"/>
              <a:t>Presented</a:t>
            </a:r>
            <a:r>
              <a:rPr lang="de-DE" sz="1800" dirty="0"/>
              <a:t> By: </a:t>
            </a:r>
            <a:r>
              <a:rPr lang="de-DE" sz="1800" dirty="0" err="1"/>
              <a:t>Vaibhav</a:t>
            </a:r>
            <a:r>
              <a:rPr lang="de-DE" sz="1800" dirty="0"/>
              <a:t> R Khandekar</a:t>
            </a:r>
          </a:p>
          <a:p>
            <a:r>
              <a:rPr lang="de-DE" sz="1800" dirty="0" err="1"/>
              <a:t>Guided</a:t>
            </a:r>
            <a:r>
              <a:rPr lang="de-DE" sz="1800" dirty="0"/>
              <a:t> By: Dr. Frank </a:t>
            </a:r>
            <a:r>
              <a:rPr lang="de-DE" sz="1800" dirty="0" err="1"/>
              <a:t>Wawrzik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1228014" y="1518714"/>
            <a:ext cx="6687972" cy="853210"/>
          </a:xfrm>
        </p:spPr>
        <p:txBody>
          <a:bodyPr>
            <a:noAutofit/>
          </a:bodyPr>
          <a:lstStyle/>
          <a:p>
            <a:r>
              <a:rPr lang="en-IN" sz="2800" dirty="0">
                <a:effectLst/>
                <a:latin typeface="Helvetica" pitchFamily="2" charset="0"/>
              </a:rPr>
              <a:t>Automatic Knowledge Base Construction With LLMs For Amplifiers Datasheets</a:t>
            </a:r>
            <a:br>
              <a:rPr lang="en-IN" sz="2800" dirty="0">
                <a:effectLst/>
                <a:latin typeface="Helvetica" pitchFamily="2" charset="0"/>
              </a:rPr>
            </a:b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40180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C13BBE-53A9-E384-25E2-70A34DBE58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931" y="905589"/>
            <a:ext cx="5635490" cy="41355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Using LLM and owlready2 allows us to make the process of creating knowledge base automatic.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LLMs can extract knowledge from data to populate a Knowledge Graph</a:t>
            </a:r>
            <a:endParaRPr lang="en-US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Using owlready2, individuals can be created in bulk and assigning them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Performance comparison of SPARQL queries and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Observed that, As LLMs are trained on large datasets, t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his makes LLMs static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LLMs suffers challenges such as hallucination, lack of domain knowledge, limited reasoning abilities as well as bias, privacy and toxicity</a:t>
            </a:r>
            <a:endParaRPr lang="en-US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Future Work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RAGs, LLMs for automatic Knowledge Graph construction, Enhancing LLM reasoning with Knowledge Graphs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07E01-6F5B-A5B9-24FF-C848190A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10</a:t>
            </a:fld>
            <a:endParaRPr lang="de-D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93D9C8-4962-05B4-A684-258DC9E41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089" y="218818"/>
            <a:ext cx="6687972" cy="54649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DAF9D-310B-8686-3616-CD8C2D063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718" y="1220560"/>
            <a:ext cx="3062400" cy="2702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001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8EA1340-1686-EF0B-FCE8-F753337AD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627" y="892264"/>
            <a:ext cx="7969765" cy="4148843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Gemini Team, Rohan Anil, Sebastian Borgeaud,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YonghuiWu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Jean-Baptiste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Alayrac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Jiahui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Yu, Radu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Soricut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Johan Schalkwyk, Andrew M Dai, Anja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Hauth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et al. Gemini: a family of highly capable multimodal models.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arXiv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preprint arXiv:2312.11805, 2023.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Wikipedia contributors. Ontology. https://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en.wikipedia.org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/wiki/Ontology, 2022. [Online; accessed 13-October-2023].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Frank P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Wawrzik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and Andreas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Lober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 A reasoner-challenging ontology from the microelectronics domain. In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SemREC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@ ISWC, pages 1–12, 2021.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Ashish Vaswani, Noam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Shazeer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Niki Parmar, Jakob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Uszkoreit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Llion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Jones, Aidan N. Gomez, Lukasz Kaiser, and Illia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Polosukhin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 Attention is all you need, 2023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Jean-Baptiste Lamy.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Owlready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Ontology-oriented programming in python with automatic classification and high level constructs for biomedical ontologies. Artificial intelligence in medicine, 80:11–28, 2017.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Linyao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Yang,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Hongyang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Chen, Zhao Li, Xiao Ding, and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Xindong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Wu. Give us the facts: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Enhancing large language models with knowledge graphs for fact-aware language </a:t>
            </a:r>
            <a:r>
              <a:rPr lang="en-IN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modeling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. IEEE Transactions on Knowledge and Data Engineering, 36(7):3091–3110, 2024.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Andrew Kean Gao. Prompt engineering for large language models. 2023.</a:t>
            </a:r>
          </a:p>
          <a:p>
            <a:pPr marL="342900" indent="-342900">
              <a:buFont typeface="+mj-lt"/>
              <a:buAutoNum type="arabicPeriod"/>
            </a:pPr>
            <a:endParaRPr lang="en-IN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IN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CD7F7-7FDE-56B3-CB40-F3BD69C27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11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60D353-3296-2830-7ACA-001BC66FE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69821" y="182394"/>
            <a:ext cx="2204357" cy="709871"/>
          </a:xfrm>
        </p:spPr>
        <p:txBody>
          <a:bodyPr>
            <a:normAutofit/>
          </a:bodyPr>
          <a:lstStyle/>
          <a:p>
            <a:r>
              <a:rPr lang="en-US" sz="28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92943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C8181-DA5B-CE7A-FC59-E76FB0F2A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65628" y="2049393"/>
            <a:ext cx="4391798" cy="1673521"/>
          </a:xfrm>
        </p:spPr>
        <p:txBody>
          <a:bodyPr>
            <a:noAutofit/>
          </a:bodyPr>
          <a:lstStyle/>
          <a:p>
            <a:r>
              <a:rPr lang="en-US" sz="4800" dirty="0"/>
              <a:t>Thank You!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D5BDA4-6D43-E9CB-9B91-BED1A36B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70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F67D77-3915-FFFD-C0CD-598E50F9D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014" y="1240971"/>
            <a:ext cx="6687972" cy="302078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Related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Extraction &amp; Data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Prompt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Triplet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Construction of Amplifier Ontology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Owlready2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6A47E-6B25-CF8D-E2BA-0F7C676D3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401" y="219764"/>
            <a:ext cx="6687972" cy="54254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D6772-1154-6F5D-B247-F7F19BFA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374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864040-0E79-3414-3CA1-C4BDCF130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943" y="816583"/>
            <a:ext cx="5336071" cy="378339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goal is to introduce the automation while creating the ontology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Ontology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It explores questions about what exists and how entities relate to each other in specific domain[2]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GENIAL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Basic ontology containing necessary terms for modelling cars components, properties, functions and dependencies</a:t>
            </a:r>
            <a:r>
              <a:rPr lang="en-I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along the automotive value chain[3].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same entities and relations structure from GENIAL has been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LLMs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Large language models designed to understand and generate human like texts.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LLMs can enhance Knowledge Graph construction by aiding in knowledge extraction and improving overall quality.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FA6AE9-87D4-52FF-B042-82E947BC9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8014" y="220747"/>
            <a:ext cx="6687972" cy="59583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DBF64-AB0B-1D4B-E7A4-8419B45B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3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21FB0-B045-6CCA-2DC9-82B5F220E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166" y="1001212"/>
            <a:ext cx="2689525" cy="1492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E26E0-FCC4-8D8F-1B63-4534F39DA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385" y="2822033"/>
            <a:ext cx="2395415" cy="1751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985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D407DC5-34E9-1CDD-73C3-CC89E22A3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28" y="785865"/>
            <a:ext cx="8402472" cy="4093632"/>
          </a:xfrm>
        </p:spPr>
        <p:txBody>
          <a:bodyPr>
            <a:no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Knowledge Graphs: 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are networks that represent data in a graphical format.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Representation of concepts, events and entities as nodes, and the relationships between them as edges.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However, KG has difficult, costly and time-consuming construction process.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There is growing interest in integrating LLMs like Gemini, GPT-4 into the construction process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GEMINI: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 powerful multimodal model LLM developed by Google AI.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Based on Transformer architecture[4], a NN designed specifically optimized for NLP tasks.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Employs a parallel approach, allowing it to analyse the entire context of a sentence simultaneously.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several optimizations includes scaling to massive datasets, Google's custom hardware(TPU’s), multimodal capabilities[1].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1358DE-2720-96A1-F08C-1613D254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4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90B198-7566-4D3B-D114-FDA74F2C5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9691" y="186167"/>
            <a:ext cx="5314949" cy="599698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7986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1922F4-5E33-78BA-6DD8-64CB7522B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386" y="965680"/>
            <a:ext cx="4918003" cy="388390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It is difficult to extract the electrical characteristics table from the component’s pdf since each pdf structured differently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To make my approach more scalable, I’ve used 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 have used the data from following a website. 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  <a:hlinkClick r:id="rId2"/>
              </a:rPr>
              <a:t>https://www.datasheets.com/categories?parametric=1</a:t>
            </a:r>
            <a:endParaRPr lang="en-IN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It has different types of amplifiers, and their electrical characteristics in tabular form.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is downloaded for different types of amplifiers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downloaded data is cleaned and converted to CSV so that LLM can understand it well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BA62F7-F23A-EDB2-67EE-893C25278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863" y="203283"/>
            <a:ext cx="6617865" cy="526706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Data Extraction &amp; Cleaning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9AB20-01F8-FD1C-5515-D966D927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5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740D4-6B10-ABF9-3563-5D132308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01" y="1039838"/>
            <a:ext cx="3547161" cy="2142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9FB23F-172A-15E8-47CF-94CA5A460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89" y="3365291"/>
            <a:ext cx="3163646" cy="1639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17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30B7C84-E3C2-5C44-8CB2-E60FCAB767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15" y="960522"/>
            <a:ext cx="4025748" cy="3965066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Definition</a:t>
            </a: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formulating precise, effective, and contextually relevant prompts to elicit desired responses from the model[8].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Different prompt are created for each amplifier types, since electrical characteristics differ for each of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Input Prompt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Contains the text description, entity &amp; relation type, example data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Output Prompt</a:t>
            </a: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Contains output format in JSON that we expect from LLM. { Head, Relation, Tail 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E6372-7326-A805-9689-58BF6FB15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264" y="217912"/>
            <a:ext cx="6687972" cy="484216"/>
          </a:xfrm>
        </p:spPr>
        <p:txBody>
          <a:bodyPr>
            <a:noAutofit/>
          </a:bodyPr>
          <a:lstStyle/>
          <a:p>
            <a:pPr algn="ctr"/>
            <a:r>
              <a:rPr lang="en-IN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Prompt</a:t>
            </a:r>
            <a:r>
              <a:rPr lang="en-IN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Engineering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C6AAA-EF3D-4C4A-719A-F1A1A584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84453-D688-8C2A-9171-4BC7E6755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771" y="883147"/>
            <a:ext cx="3148465" cy="224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D3228C-AE73-D8C7-54C6-A9BD5F01E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385" y="3199052"/>
            <a:ext cx="2298625" cy="1842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9AA552-D982-6A5D-42A8-B4118E94BFB2}"/>
              </a:ext>
            </a:extLst>
          </p:cNvPr>
          <p:cNvSpPr txBox="1"/>
          <p:nvPr/>
        </p:nvSpPr>
        <p:spPr>
          <a:xfrm>
            <a:off x="-90229" y="488189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100" b="0" i="0" dirty="0">
                <a:effectLst/>
                <a:latin typeface="+mj-lt"/>
                <a:hlinkClick r:id="rId4"/>
              </a:rPr>
              <a:t>https://github.com/oovk/masters-thesis/tree/main/prompts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6895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8E38385-9B56-EA6A-D41A-00EA13749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365" y="1181209"/>
            <a:ext cx="4200635" cy="34204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retrieved data and the respective prompts are passed to LLM API[1].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LLM(Gemini API) returns the Triplets containing head, relation, tail.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These triplets are in same format as provided in prompts.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Triplets are saved in JSON.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65470F-B684-7139-0C84-5E3261E4E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260" y="171451"/>
            <a:ext cx="6687972" cy="591362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Triplet Extraction with Gemini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9686E-EDD3-EBAE-1472-C417A6BC8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84044-00C1-5FBC-D609-7D51FEEF5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0" y="861541"/>
            <a:ext cx="3193873" cy="2297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19549B-D457-10D9-E601-F1A014CDE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428" y="3258019"/>
            <a:ext cx="2266225" cy="1802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C39370-5A27-02E3-5D50-E0B5647D6040}"/>
              </a:ext>
            </a:extLst>
          </p:cNvPr>
          <p:cNvSpPr txBox="1"/>
          <p:nvPr/>
        </p:nvSpPr>
        <p:spPr>
          <a:xfrm>
            <a:off x="0" y="4904186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</a:t>
            </a:r>
            <a:r>
              <a:rPr lang="en-US" sz="1100" dirty="0" err="1">
                <a:hlinkClick r:id="rId4"/>
              </a:rPr>
              <a:t>github.com</a:t>
            </a:r>
            <a:r>
              <a:rPr lang="en-US" sz="1100" dirty="0">
                <a:hlinkClick r:id="rId4"/>
              </a:rPr>
              <a:t>/</a:t>
            </a:r>
            <a:r>
              <a:rPr lang="en-US" sz="1100" dirty="0" err="1">
                <a:hlinkClick r:id="rId4"/>
              </a:rPr>
              <a:t>oovk</a:t>
            </a:r>
            <a:r>
              <a:rPr lang="en-US" sz="1100" dirty="0">
                <a:hlinkClick r:id="rId4"/>
              </a:rPr>
              <a:t>/masters-thesis/blob/main/notebooks/</a:t>
            </a:r>
            <a:r>
              <a:rPr lang="en-US" sz="1100" dirty="0" err="1">
                <a:hlinkClick r:id="rId4"/>
              </a:rPr>
              <a:t>Thesis.ipynb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15FB96-0D20-6D79-17F6-8A139DAC5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65" y="3588894"/>
            <a:ext cx="4218994" cy="746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460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37FBA3E-7C59-DC73-5CE7-08B81B19C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798" y="885061"/>
            <a:ext cx="4224202" cy="353082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ontology[2] is constructed keeping the entities and relations from GENIAL in mind.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overall structure of classes and subclasses, data and object properties are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Further the constraints and restrictions are added to ensure the consistency, coherence and integrity.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8488EA-C328-8F23-7E8C-3D3477602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028" y="176409"/>
            <a:ext cx="6687972" cy="541438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Construction of Ontology 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51A7B-0866-B60A-74B1-C6CED71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8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9CE18-A1D0-8F2F-1A13-F9775342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82" y="889718"/>
            <a:ext cx="3089575" cy="193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AEC92-84D3-F362-F48A-2DC1A74B4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040" y="1420101"/>
            <a:ext cx="1262936" cy="3234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9ECEC-49A9-7470-B6F6-8E70DF6D5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772" y="3037525"/>
            <a:ext cx="1564577" cy="1508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9FBAC-D26F-0806-EB33-807F87A3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521" y="3154280"/>
            <a:ext cx="1855469" cy="182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F5FF71-99FD-0D54-0E4C-478A84547164}"/>
              </a:ext>
            </a:extLst>
          </p:cNvPr>
          <p:cNvSpPr txBox="1"/>
          <p:nvPr/>
        </p:nvSpPr>
        <p:spPr>
          <a:xfrm>
            <a:off x="-2323" y="4927358"/>
            <a:ext cx="47061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6"/>
              </a:rPr>
              <a:t>https://</a:t>
            </a:r>
            <a:r>
              <a:rPr lang="en-US" sz="1100" dirty="0" err="1">
                <a:hlinkClick r:id="rId6"/>
              </a:rPr>
              <a:t>github.com</a:t>
            </a:r>
            <a:r>
              <a:rPr lang="en-US" sz="1100" dirty="0">
                <a:hlinkClick r:id="rId6"/>
              </a:rPr>
              <a:t>/</a:t>
            </a:r>
            <a:r>
              <a:rPr lang="en-US" sz="1100" dirty="0" err="1">
                <a:hlinkClick r:id="rId6"/>
              </a:rPr>
              <a:t>oovk</a:t>
            </a:r>
            <a:r>
              <a:rPr lang="en-US" sz="1100" dirty="0">
                <a:hlinkClick r:id="rId6"/>
              </a:rPr>
              <a:t>/masters-thesis/blob/main/</a:t>
            </a:r>
            <a:r>
              <a:rPr lang="en-US" sz="1100" dirty="0" err="1">
                <a:hlinkClick r:id="rId6"/>
              </a:rPr>
              <a:t>OntoFiles</a:t>
            </a:r>
            <a:r>
              <a:rPr lang="en-US" sz="1100" dirty="0">
                <a:hlinkClick r:id="rId6"/>
              </a:rPr>
              <a:t>/</a:t>
            </a:r>
            <a:r>
              <a:rPr lang="en-US" sz="1100" dirty="0" err="1">
                <a:hlinkClick r:id="rId6"/>
              </a:rPr>
              <a:t>AmpKB.rdf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31FD5-EC99-196B-9FC1-C1699FD65E14}"/>
              </a:ext>
            </a:extLst>
          </p:cNvPr>
          <p:cNvSpPr txBox="1"/>
          <p:nvPr/>
        </p:nvSpPr>
        <p:spPr>
          <a:xfrm>
            <a:off x="0" y="4743059"/>
            <a:ext cx="63952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7"/>
              </a:rPr>
              <a:t>https://owlready2.readthedocs.io/</a:t>
            </a:r>
            <a:r>
              <a:rPr lang="en-US" sz="1100" dirty="0" err="1">
                <a:hlinkClick r:id="rId7"/>
              </a:rPr>
              <a:t>en</a:t>
            </a:r>
            <a:r>
              <a:rPr lang="en-US" sz="1100" dirty="0">
                <a:hlinkClick r:id="rId7"/>
              </a:rPr>
              <a:t>/latest/</a:t>
            </a:r>
            <a:r>
              <a:rPr lang="en-US" sz="1100" dirty="0" err="1">
                <a:hlinkClick r:id="rId7"/>
              </a:rPr>
              <a:t>index.html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6838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B99E75A-1B31-665C-2640-3B84B2413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188" y="834321"/>
            <a:ext cx="4188812" cy="393294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Owlready2[5] is python package used to modify owl 2.0 ontologies in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Allows us to load, modify, save owl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 a final step owl file is loaded using owlready2 and various amplifiers are added as individuals to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Further consistency and inference of knowledge base is checked using reasoner and SPARQL queries</a:t>
            </a:r>
            <a:r>
              <a:rPr lang="en-US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5C8CD3-3A78-4072-9053-8F9D2B5A2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9109" y="177215"/>
            <a:ext cx="6687972" cy="56822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Owlready2</a:t>
            </a:r>
            <a:b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6EF50-4F4D-BC4B-5DE6-DEA28A58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DC61-FD4F-6F42-810D-876D2F91EC3B}" type="slidenum">
              <a:rPr lang="de-DE" smtClean="0"/>
              <a:t>9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54997-D313-858C-94C8-3CA5FE84F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95" y="924339"/>
            <a:ext cx="3297690" cy="1734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CC0D9-8B19-DB44-C345-FF59342F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324" y="2853413"/>
            <a:ext cx="2779861" cy="1987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EE82C-194B-3D0D-CF55-6CEBF36F5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948431"/>
            <a:ext cx="2661137" cy="1908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C660DE-623E-A6DE-CA2B-20C7A45A170A}"/>
              </a:ext>
            </a:extLst>
          </p:cNvPr>
          <p:cNvSpPr txBox="1"/>
          <p:nvPr/>
        </p:nvSpPr>
        <p:spPr>
          <a:xfrm>
            <a:off x="-49887" y="4910303"/>
            <a:ext cx="47707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https://github.com/oovk/masters-thesis/blob/main/notebooks/Thesis.ipynb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807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TU KL">
      <a:dk1>
        <a:sysClr val="windowText" lastClr="000000"/>
      </a:dk1>
      <a:lt1>
        <a:sysClr val="window" lastClr="FFFFFF"/>
      </a:lt1>
      <a:dk2>
        <a:srgbClr val="005F8C"/>
      </a:dk2>
      <a:lt2>
        <a:srgbClr val="EEECE1"/>
      </a:lt2>
      <a:accent1>
        <a:srgbClr val="B92819"/>
      </a:accent1>
      <a:accent2>
        <a:srgbClr val="827D78"/>
      </a:accent2>
      <a:accent3>
        <a:srgbClr val="C3BEB9"/>
      </a:accent3>
      <a:accent4>
        <a:srgbClr val="828C96"/>
      </a:accent4>
      <a:accent5>
        <a:srgbClr val="C3C8C8"/>
      </a:accent5>
      <a:accent6>
        <a:srgbClr val="82AFC8"/>
      </a:accent6>
      <a:hlink>
        <a:srgbClr val="C80096"/>
      </a:hlink>
      <a:folHlink>
        <a:srgbClr val="AA00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-Design">
  <a:themeElements>
    <a:clrScheme name="TU KL">
      <a:dk1>
        <a:sysClr val="windowText" lastClr="000000"/>
      </a:dk1>
      <a:lt1>
        <a:sysClr val="window" lastClr="FFFFFF"/>
      </a:lt1>
      <a:dk2>
        <a:srgbClr val="005F8C"/>
      </a:dk2>
      <a:lt2>
        <a:srgbClr val="EEECE1"/>
      </a:lt2>
      <a:accent1>
        <a:srgbClr val="B92819"/>
      </a:accent1>
      <a:accent2>
        <a:srgbClr val="827D78"/>
      </a:accent2>
      <a:accent3>
        <a:srgbClr val="C3BEB9"/>
      </a:accent3>
      <a:accent4>
        <a:srgbClr val="828C96"/>
      </a:accent4>
      <a:accent5>
        <a:srgbClr val="C3C8C8"/>
      </a:accent5>
      <a:accent6>
        <a:srgbClr val="82AFC8"/>
      </a:accent6>
      <a:hlink>
        <a:srgbClr val="C80096"/>
      </a:hlink>
      <a:folHlink>
        <a:srgbClr val="AA008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70076</TotalTime>
  <Words>1035</Words>
  <Application>Microsoft Macintosh PowerPoint</Application>
  <PresentationFormat>On-screen Show (16:9)</PresentationFormat>
  <Paragraphs>96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Helvetica</vt:lpstr>
      <vt:lpstr>Wingdings</vt:lpstr>
      <vt:lpstr>Office-Design</vt:lpstr>
      <vt:lpstr>1_Office-Design</vt:lpstr>
      <vt:lpstr>Automatic Knowledge Base Construction With LLMs For Amplifiers Datasheets </vt:lpstr>
      <vt:lpstr>Overview</vt:lpstr>
      <vt:lpstr>Introduction</vt:lpstr>
      <vt:lpstr>Introduction</vt:lpstr>
      <vt:lpstr>Data Extraction &amp; Cleaning</vt:lpstr>
      <vt:lpstr>Prompt Engineering</vt:lpstr>
      <vt:lpstr>Triplet Extraction with Gemini</vt:lpstr>
      <vt:lpstr>Construction of Ontology </vt:lpstr>
      <vt:lpstr>Owlready2 </vt:lpstr>
      <vt:lpstr>Conclusion</vt:lpstr>
      <vt:lpstr>References</vt:lpstr>
      <vt:lpstr>Thank You!</vt:lpstr>
    </vt:vector>
  </TitlesOfParts>
  <Company>Bfw Werbeagentur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Joe Tremmel</dc:creator>
  <cp:lastModifiedBy>ms001276@mslic.uni-kl.de</cp:lastModifiedBy>
  <cp:revision>175</cp:revision>
  <cp:lastPrinted>2024-05-14T14:53:55Z</cp:lastPrinted>
  <dcterms:created xsi:type="dcterms:W3CDTF">2014-06-30T10:01:41Z</dcterms:created>
  <dcterms:modified xsi:type="dcterms:W3CDTF">2024-09-17T13:46:51Z</dcterms:modified>
</cp:coreProperties>
</file>